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87" r:id="rId4"/>
    <p:sldId id="257" r:id="rId5"/>
    <p:sldId id="258" r:id="rId6"/>
    <p:sldId id="259" r:id="rId7"/>
    <p:sldId id="262" r:id="rId8"/>
    <p:sldId id="278" r:id="rId9"/>
    <p:sldId id="290" r:id="rId10"/>
    <p:sldId id="291" r:id="rId11"/>
    <p:sldId id="292" r:id="rId12"/>
    <p:sldId id="293" r:id="rId13"/>
    <p:sldId id="294" r:id="rId14"/>
    <p:sldId id="301" r:id="rId15"/>
    <p:sldId id="302" r:id="rId16"/>
    <p:sldId id="295" r:id="rId17"/>
    <p:sldId id="296" r:id="rId18"/>
    <p:sldId id="297" r:id="rId19"/>
    <p:sldId id="268" r:id="rId20"/>
    <p:sldId id="266" r:id="rId21"/>
    <p:sldId id="269" r:id="rId22"/>
    <p:sldId id="264" r:id="rId23"/>
    <p:sldId id="283" r:id="rId24"/>
    <p:sldId id="304" r:id="rId25"/>
    <p:sldId id="303" r:id="rId26"/>
    <p:sldId id="271" r:id="rId27"/>
  </p:sldIdLst>
  <p:sldSz cx="9144000" cy="6858000" type="screen4x3"/>
  <p:notesSz cx="7104063" cy="10234613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7" autoAdjust="0"/>
  </p:normalViewPr>
  <p:slideViewPr>
    <p:cSldViewPr>
      <p:cViewPr>
        <p:scale>
          <a:sx n="73" d="100"/>
          <a:sy n="73" d="100"/>
        </p:scale>
        <p:origin x="-518" y="3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B5E4-7438-406B-A868-A0622B6930CA}" type="datetimeFigureOut">
              <a:rPr lang="sr-Latn-CS"/>
              <a:pPr>
                <a:defRPr/>
              </a:pPr>
              <a:t>16.6.2016</a:t>
            </a:fld>
            <a:endParaRPr lang="hr-HR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D76A4-BB3A-43CF-AE75-55B8537FC7BD}" type="slidenum">
              <a:rPr lang="hr-HR"/>
              <a:pPr>
                <a:defRPr/>
              </a:pPr>
              <a:t>‹N›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7AFB7-8486-47DD-841F-D777171461D9}" type="datetimeFigureOut">
              <a:rPr lang="sr-Latn-CS"/>
              <a:pPr>
                <a:defRPr/>
              </a:pPr>
              <a:t>16.6.2016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30348-6E6A-44A3-A2FF-0EC10AF119E6}" type="slidenum">
              <a:rPr lang="hr-HR"/>
              <a:pPr>
                <a:defRPr/>
              </a:pPr>
              <a:t>‹N›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6A62D-EF2D-450B-A6E7-F23D23CDB25C}" type="datetimeFigureOut">
              <a:rPr lang="sr-Latn-CS"/>
              <a:pPr>
                <a:defRPr/>
              </a:pPr>
              <a:t>16.6.2016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2E63B-D110-4B39-A922-9A1F0F9DE965}" type="slidenum">
              <a:rPr lang="hr-HR"/>
              <a:pPr>
                <a:defRPr/>
              </a:pPr>
              <a:t>‹N›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E1E600A-0C14-4ABD-B0BD-F031E7837921}" type="datetimeFigureOut">
              <a:rPr lang="sr-Latn-CS"/>
              <a:pPr>
                <a:defRPr/>
              </a:pPr>
              <a:t>16.6.2016</a:t>
            </a:fld>
            <a:endParaRPr lang="hr-HR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80245E-5350-4789-AD16-ABB51D547D0F}" type="slidenum">
              <a:rPr lang="hr-HR"/>
              <a:pPr>
                <a:defRPr/>
              </a:pPr>
              <a:t>‹N›</a:t>
            </a:fld>
            <a:endParaRPr lang="hr-HR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EB7A4-3DC8-4E2B-811B-AF2950216D09}" type="datetimeFigureOut">
              <a:rPr lang="sr-Latn-CS"/>
              <a:pPr>
                <a:defRPr/>
              </a:pPr>
              <a:t>16.6.2016</a:t>
            </a:fld>
            <a:endParaRPr lang="hr-HR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02797-E845-45B4-AD42-15D5F832B3D1}" type="slidenum">
              <a:rPr lang="hr-HR"/>
              <a:pPr>
                <a:defRPr/>
              </a:pPr>
              <a:t>‹N›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D37AA-7909-4976-B90D-63FCA69DF5F8}" type="datetimeFigureOut">
              <a:rPr lang="sr-Latn-CS"/>
              <a:pPr>
                <a:defRPr/>
              </a:pPr>
              <a:t>16.6.2016</a:t>
            </a:fld>
            <a:endParaRPr lang="hr-H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5F519-08EA-4F3A-BE63-AED119E7B2C0}" type="slidenum">
              <a:rPr lang="hr-HR"/>
              <a:pPr>
                <a:defRPr/>
              </a:pPr>
              <a:t>‹N›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8046-598B-406C-88F1-BB36B337E184}" type="datetimeFigureOut">
              <a:rPr lang="sr-Latn-CS"/>
              <a:pPr>
                <a:defRPr/>
              </a:pPr>
              <a:t>16.6.2016</a:t>
            </a:fld>
            <a:endParaRPr lang="hr-HR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4F5B5-DD1E-4211-8D32-DAF2A5AA17CB}" type="slidenum">
              <a:rPr lang="hr-HR"/>
              <a:pPr>
                <a:defRPr/>
              </a:pPr>
              <a:t>‹N›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FB8C01-3CAA-4A2A-A6D8-4D58172A8AEB}" type="datetimeFigureOut">
              <a:rPr lang="sr-Latn-CS"/>
              <a:pPr>
                <a:defRPr/>
              </a:pPr>
              <a:t>16.6.2016</a:t>
            </a:fld>
            <a:endParaRPr lang="hr-H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BEAA68-6E66-4BF7-8D0E-BA0119537FDF}" type="slidenum">
              <a:rPr lang="hr-HR"/>
              <a:pPr>
                <a:defRPr/>
              </a:pPr>
              <a:t>‹N›</a:t>
            </a:fld>
            <a:endParaRPr lang="hr-H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B0DCA-39F6-4D48-92C1-E94E4F2B8D0A}" type="datetimeFigureOut">
              <a:rPr lang="sr-Latn-CS"/>
              <a:pPr>
                <a:defRPr/>
              </a:pPr>
              <a:t>16.6.2016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FD679-D743-4BC9-9DEA-25C7E1839B95}" type="slidenum">
              <a:rPr lang="hr-HR"/>
              <a:pPr>
                <a:defRPr/>
              </a:pPr>
              <a:t>‹N›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9ECE07-D40A-44D1-B5F3-2FE322DCA56F}" type="datetimeFigureOut">
              <a:rPr lang="sr-Latn-CS"/>
              <a:pPr>
                <a:defRPr/>
              </a:pPr>
              <a:t>16.6.2016</a:t>
            </a:fld>
            <a:endParaRPr lang="hr-HR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BFD0BF-038B-48A6-BF41-AEAF9885A52B}" type="slidenum">
              <a:rPr lang="hr-HR"/>
              <a:pPr>
                <a:defRPr/>
              </a:pPr>
              <a:t>‹N›</a:t>
            </a:fld>
            <a:endParaRPr lang="hr-HR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E3510A-8D63-403A-8C6C-5F7EA9306D3E}" type="datetimeFigureOut">
              <a:rPr lang="sr-Latn-CS"/>
              <a:pPr>
                <a:defRPr/>
              </a:pPr>
              <a:t>16.6.2016</a:t>
            </a:fld>
            <a:endParaRPr lang="hr-HR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B6C5AE-9378-4AEF-9D82-5A2DA7FF4828}" type="slidenum">
              <a:rPr lang="hr-HR"/>
              <a:pPr>
                <a:defRPr/>
              </a:pPr>
              <a:t>‹N›</a:t>
            </a:fld>
            <a:endParaRPr lang="hr-HR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A7B31CE-AF88-4A88-A866-4E13E4DB3F45}" type="datetimeFigureOut">
              <a:rPr lang="sr-Latn-CS"/>
              <a:pPr>
                <a:defRPr/>
              </a:pPr>
              <a:t>16.6.2016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9DB7E08-0A3F-4156-A697-0CF5894589EB}" type="slidenum">
              <a:rPr lang="hr-HR"/>
              <a:pPr>
                <a:defRPr/>
              </a:pPr>
              <a:t>‹N›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5" r:id="rId4"/>
    <p:sldLayoutId id="2147483696" r:id="rId5"/>
    <p:sldLayoutId id="2147483703" r:id="rId6"/>
    <p:sldLayoutId id="2147483697" r:id="rId7"/>
    <p:sldLayoutId id="2147483704" r:id="rId8"/>
    <p:sldLayoutId id="2147483705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logogiardi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0"/>
            <a:ext cx="464343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28794" y="4429132"/>
            <a:ext cx="696376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ome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to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me … </a:t>
            </a:r>
            <a:r>
              <a:rPr lang="it-IT" sz="2400" b="1" u="sng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all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any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of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You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… I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will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welcome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You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and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give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You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shelter</a:t>
            </a:r>
            <a:endParaRPr lang="it-IT" sz="24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-------------------------------------------------</a:t>
            </a:r>
            <a:endParaRPr lang="it-IT" sz="24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Venite a me … </a:t>
            </a:r>
            <a:r>
              <a:rPr lang="it-IT" sz="2400" b="1" i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tutti</a:t>
            </a:r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  <a:b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… vi accoglierò e vi darò rifugio</a:t>
            </a:r>
            <a:endParaRPr lang="hr-HR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626" name="AutoShape 2" descr="Visualizzazione di solidarietà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28" name="AutoShape 4" descr="Visualizzazione di solidarietà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0" name="AutoShape 6" descr="Visualizzazione di solidarietà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2" name="AutoShape 8" descr="Visualizzazione di solidarietà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4" name="AutoShape 10" descr="Visualizzazione di solidarietà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6635" name="Picture 11" descr="C:\Users\Utente\Downloads\solidarietà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0959" y="1905171"/>
            <a:ext cx="4153644" cy="2523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332656"/>
            <a:ext cx="6016153" cy="6842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3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. Promotion and Training Area</a:t>
            </a:r>
            <a:endParaRPr lang="hr-HR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7994" y="1124744"/>
            <a:ext cx="3319910" cy="5400600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 Area are: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Promoting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Values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Mission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approaching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, training and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motivating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new </a:t>
            </a:r>
            <a:r>
              <a:rPr lang="it-IT" sz="1600" b="1" dirty="0" err="1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olunteers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Testimonials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events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meetings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conventions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seminars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, are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its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operating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tools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. Training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sessions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encounters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meetings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also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used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training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Volunteers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. A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vital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task for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Area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collection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of Funds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which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, in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addition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membership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fees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, are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used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sustain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necessities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calling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newcomers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become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part of the Family “Il Giardino delle Rose Blu”.</a:t>
            </a:r>
            <a:endParaRPr lang="hr-HR" sz="1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4" name="Picture 3" descr="logogiardi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41288"/>
            <a:ext cx="2581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E:\FOTO FONDAZIONE\formazione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548680"/>
            <a:ext cx="5643562" cy="6842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4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. Culture and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Spirituality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 Area</a:t>
            </a:r>
            <a:endParaRPr lang="hr-HR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88" y="1484784"/>
            <a:ext cx="7715250" cy="2219137"/>
          </a:xfrm>
        </p:spPr>
        <p:txBody>
          <a:bodyPr>
            <a:normAutofit fontScale="850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respect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the Liberty and the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religious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belief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Volunteers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but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those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who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operate in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Area are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committed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testifying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the Christian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evangelical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values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, the spiritual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pillars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the Fondazione.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operate via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testimonials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and the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knowledge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and promotion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the figure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God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’s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Servant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Daniela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Zanetta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her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life.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Special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attention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paid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the Family, the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basic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community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where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living and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growing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even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spiritually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. In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Area the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Volunteers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any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religious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belief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integrated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and can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freely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express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their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own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point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view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hr-HR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8" name="Picture 3" descr="logogiardi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41288"/>
            <a:ext cx="2581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:\FOTO FONDAZIONE\il giardino delle rose blu (9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68" y="3790251"/>
            <a:ext cx="3778664" cy="251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FOTO FONDAZIONE\13162508_1201425759876192_72482123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69" y="3598620"/>
            <a:ext cx="2016083" cy="271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476672"/>
            <a:ext cx="2847801" cy="6842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Projects</a:t>
            </a:r>
            <a:endParaRPr lang="hr-HR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6657" y="1268760"/>
            <a:ext cx="2991247" cy="4968552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The information and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realization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all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projects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each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Country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made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possible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by 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presence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of Project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Managers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by 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various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Referents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located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capillarily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each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Italian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Region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by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affiliated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Associations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Organizations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and by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Donors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who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share the Fondazione’s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its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Mission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2" name="Picture 3" descr="logogiardi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41288"/>
            <a:ext cx="2581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E:\FOTO FONDAZIONE\Italia_puzzle_1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22" y="1214438"/>
            <a:ext cx="3609238" cy="415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673085"/>
            <a:ext cx="5072069" cy="37965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ermanent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 Camp </a:t>
            </a:r>
            <a:endParaRPr lang="hr-HR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1268760"/>
            <a:ext cx="7829550" cy="2576328"/>
          </a:xfrm>
        </p:spPr>
        <p:txBody>
          <a:bodyPr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core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commitment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Gornja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Bistra,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Croatia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through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Permanent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Camp,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which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provides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constant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presence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volunteers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at the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local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Pediatric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Hospital. The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volunteers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since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January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2, 2002,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ensure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their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cooperation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in the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assistance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to the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patients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through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the “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BRosGaMe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”, educational and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rehabilitational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methodology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studied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by Don Ermanno D’Onofrio and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other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professional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volunteers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. As of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today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have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recorded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presence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of more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than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u="sng" dirty="0" smtClean="0">
                <a:solidFill>
                  <a:schemeClr val="accent1">
                    <a:lumMod val="75000"/>
                  </a:schemeClr>
                </a:solidFill>
              </a:rPr>
              <a:t>9,000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Volunteers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.</a:t>
            </a:r>
            <a:endParaRPr lang="hr-HR" sz="1800" i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36" name="Picture 3" descr="logogiardi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41288"/>
            <a:ext cx="2581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FOTO FONDAZIONE\DSCN09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48" y="3933056"/>
            <a:ext cx="3446512" cy="258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FOTO FONDAZIONE\Gornja ottobre 2005 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1"/>
            <a:ext cx="3744416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5686436" cy="631844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Summer</a:t>
            </a:r>
            <a:r>
              <a:rPr lang="it-IT" dirty="0" smtClean="0"/>
              <a:t> </a:t>
            </a:r>
            <a:r>
              <a:rPr lang="it-IT" dirty="0" err="1" smtClean="0"/>
              <a:t>Camp</a:t>
            </a:r>
            <a:r>
              <a:rPr lang="it-IT" dirty="0" smtClean="0"/>
              <a:t> – Tendopoli - 1</a:t>
            </a:r>
            <a:endParaRPr lang="it-IT" dirty="0"/>
          </a:p>
        </p:txBody>
      </p:sp>
      <p:pic>
        <p:nvPicPr>
          <p:cNvPr id="4" name="Picture 2" descr="E:\FOTO FONDAZIONE\ANT_23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" y="1600200"/>
            <a:ext cx="7310437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logogiardin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41288"/>
            <a:ext cx="2581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0612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5257808" cy="488968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Summer</a:t>
            </a:r>
            <a:r>
              <a:rPr lang="it-IT" dirty="0" smtClean="0"/>
              <a:t> </a:t>
            </a:r>
            <a:r>
              <a:rPr lang="it-IT" dirty="0" err="1" smtClean="0"/>
              <a:t>Camp</a:t>
            </a:r>
            <a:r>
              <a:rPr lang="it-IT" dirty="0" smtClean="0"/>
              <a:t> – Tendopoli - 2</a:t>
            </a:r>
            <a:endParaRPr lang="it-IT" dirty="0"/>
          </a:p>
        </p:txBody>
      </p:sp>
      <p:pic>
        <p:nvPicPr>
          <p:cNvPr id="5122" name="Picture 2" descr="E:\FOTO FONDAZIONE\ANT_13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4221088"/>
            <a:ext cx="345638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FOTO FONDAZIONE\volontari al lavoro!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08787"/>
            <a:ext cx="3744416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FOTO FONDAZIONE\articolo croaz. volontari tendopoli 20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1" y="1579711"/>
            <a:ext cx="3249083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logogiardin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141288"/>
            <a:ext cx="2581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635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617761"/>
            <a:ext cx="4792017" cy="4349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The Bridge of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Smiles</a:t>
            </a:r>
            <a:endParaRPr lang="hr-HR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1412776"/>
            <a:ext cx="5286375" cy="1878805"/>
          </a:xfrm>
        </p:spPr>
        <p:txBody>
          <a:bodyPr>
            <a:normAutofit fontScale="85000"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project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«The Bridge of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Smiles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»,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particularly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relevant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concerns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support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many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poor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helpless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families in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Croatia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Bosnia-Herzegovina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through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aid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provided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by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generous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Donors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hr-HR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60" name="Picture 3" descr="logogiardi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41288"/>
            <a:ext cx="2581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9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1556792"/>
            <a:ext cx="3002518" cy="402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E:\FOTO FONDAZIONE\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1" y="3230978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7467600" cy="4080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A.M.I. -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Medical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 care in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Italy</a:t>
            </a:r>
            <a:endParaRPr lang="hr-HR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89835" y="1196752"/>
            <a:ext cx="4361681" cy="1831082"/>
          </a:xfrm>
        </p:spPr>
        <p:txBody>
          <a:bodyPr>
            <a:normAutofit fontScale="77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Within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framework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project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have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been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able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activate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many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humanitarian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actions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which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have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helped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many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difficult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situations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 by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guaranteeing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assistance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specialized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medical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 care in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Italian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</a:rPr>
              <a:t>structures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hr-HR" sz="22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4" name="Picture 3" descr="logogiardi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41288"/>
            <a:ext cx="2581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https://scontent-mxp1-1.xx.fbcdn.net/hphotos-xlf1/v/t1.0-9/12688048_10206976242816851_5149818489740925061_n.jpg?oh=f332ad1839fcf474e3c9f79d11a48dc9&amp;oe=57BD1B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46" y="1455514"/>
            <a:ext cx="3923544" cy="449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E:\FOTO FONDAZIONE\10377378_10204360388502128_6516835743670145519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49" y="3068960"/>
            <a:ext cx="264629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677863"/>
            <a:ext cx="5000631" cy="37487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Let’s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Feed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Solidarity</a:t>
            </a:r>
            <a:endParaRPr lang="hr-HR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1571612"/>
            <a:ext cx="3855343" cy="1209316"/>
          </a:xfrm>
        </p:spPr>
        <p:txBody>
          <a:bodyPr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project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provides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food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other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aid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support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numerous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needy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families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who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facing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conditions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poverty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discomfort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. The project «Albatros»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provides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support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minors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by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after-school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tuition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occupational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training and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Summer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educational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vacations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hr-HR" sz="16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508" name="Picture 3" descr="logogiardi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41288"/>
            <a:ext cx="2581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FOTO FONDAZIONE\alimentiamo la solidarietà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7209">
            <a:off x="1261735" y="3938325"/>
            <a:ext cx="2069976" cy="27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FOTO FONDAZIONE\11216314_694961870608856_186456306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3"/>
            <a:ext cx="3677869" cy="490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04664"/>
            <a:ext cx="4500565" cy="52060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House of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Roses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 / 1</a:t>
            </a:r>
            <a:endParaRPr lang="hr-HR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24932" y="4149080"/>
            <a:ext cx="3494136" cy="2342068"/>
          </a:xfrm>
        </p:spPr>
      </p:pic>
      <p:pic>
        <p:nvPicPr>
          <p:cNvPr id="23556" name="Picture 4" descr="logogiardin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41288"/>
            <a:ext cx="2581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5750" y="1142742"/>
            <a:ext cx="828675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This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is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underway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since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we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need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to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offer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our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Volunteers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an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adequate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facility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where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to stay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during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their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permanence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in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Gornja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Bistra for the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Permanent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Camp. The small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pre-fabricated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structure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used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until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now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is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no more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safe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and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secure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to accomodate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them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during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their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service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period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in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support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of the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hospitalized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patients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  <a:endParaRPr lang="hr-HR" sz="20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To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satisfy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this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need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the Fondazione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has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conveniently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acquired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on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February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11, 2016, a house,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requiring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important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restoration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situated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at 300 m from the hospital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entrance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  <a:endParaRPr lang="hr-HR" sz="20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2199729" cy="684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 err="1" smtClean="0">
                <a:solidFill>
                  <a:schemeClr val="accent1">
                    <a:lumMod val="75000"/>
                  </a:schemeClr>
                </a:solidFill>
              </a:rPr>
              <a:t>History</a:t>
            </a:r>
            <a:endParaRPr lang="hr-HR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500" y="1484784"/>
            <a:ext cx="7500938" cy="2291705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On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June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26, 2008, in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Rome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The Fondazione Internazionale Il Giardino delle Rose Blu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O.N.L.U.S.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was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incorporated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to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unify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synergize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various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initiatives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created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by Don Ermanno D’Onofrio,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operating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in the area of Frosinone (Italy) and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elsewhere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" name="Picture 3" descr="logogiardi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0873" y="4149081"/>
            <a:ext cx="5382254" cy="223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4143945" cy="6842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House of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Roses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 /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hr-HR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76" y="1643050"/>
            <a:ext cx="7929562" cy="2217998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The project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meant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to be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twofold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only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place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to accomodate the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Volunteers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but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also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to be the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seat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for the </a:t>
            </a:r>
            <a:r>
              <a:rPr lang="it-IT" sz="2800" b="1" u="sng" dirty="0" err="1" smtClean="0">
                <a:solidFill>
                  <a:schemeClr val="accent1">
                    <a:lumMod val="75000"/>
                  </a:schemeClr>
                </a:solidFill>
              </a:rPr>
              <a:t>Residential</a:t>
            </a:r>
            <a:r>
              <a:rPr lang="it-IT" sz="28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u="sng" dirty="0" err="1" smtClean="0">
                <a:solidFill>
                  <a:schemeClr val="accent1">
                    <a:lumMod val="75000"/>
                  </a:schemeClr>
                </a:solidFill>
              </a:rPr>
              <a:t>European</a:t>
            </a:r>
            <a:r>
              <a:rPr lang="it-IT" sz="2800" b="1" u="sng" dirty="0" smtClean="0">
                <a:solidFill>
                  <a:schemeClr val="accent1">
                    <a:lumMod val="75000"/>
                  </a:schemeClr>
                </a:solidFill>
              </a:rPr>
              <a:t> Educational Center for International </a:t>
            </a:r>
            <a:r>
              <a:rPr lang="it-IT" sz="2800" b="1" u="sng" dirty="0" err="1" smtClean="0">
                <a:solidFill>
                  <a:schemeClr val="accent1">
                    <a:lumMod val="75000"/>
                  </a:schemeClr>
                </a:solidFill>
              </a:rPr>
              <a:t>Volunteers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where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Croatian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Bosnian-Herzegovinian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volunteers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but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also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others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coming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from the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rest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of Europe,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will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be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trained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will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have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seat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their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activities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hr-HR" sz="28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580" name="Picture 3" descr="logogiardi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41288"/>
            <a:ext cx="2581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677862"/>
            <a:ext cx="7467600" cy="5365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House of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Roses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: the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project</a:t>
            </a:r>
            <a:endParaRPr lang="hr-HR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651" name="Picture 3" descr="logogiardi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41288"/>
            <a:ext cx="2581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63600" y="1857375"/>
            <a:ext cx="6881813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642918"/>
            <a:ext cx="4500565" cy="46992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The Rose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Petals</a:t>
            </a:r>
            <a:endParaRPr lang="hr-H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500188"/>
            <a:ext cx="8143905" cy="1857375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initiative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i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Rose </a:t>
            </a: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</a:rPr>
              <a:t>Petals</a:t>
            </a:r>
            <a:r>
              <a:rPr lang="hr-HR" b="1" i="1" dirty="0" smtClean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has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been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launched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collect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funds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required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realize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structure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: 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Petals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are 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bricks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necessary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build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the House.</a:t>
            </a:r>
            <a:endParaRPr lang="hr-H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hr-H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676" name="Picture 3" descr="logogiardi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41288"/>
            <a:ext cx="2581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matton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3500438"/>
            <a:ext cx="4716462" cy="25003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714750" y="3071813"/>
            <a:ext cx="4786313" cy="335756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hr-HR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	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order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to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remember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the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solidarity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and the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generosity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of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the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Donors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who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will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contribute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to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the project,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we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offer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a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brick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on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which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the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name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of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the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Donor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(or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any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relative or friend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of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his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choice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),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will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be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carved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 The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Bricks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will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be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used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to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make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the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walking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path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to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the House and/or soma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of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the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inner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walls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of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the House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of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Roses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  <a:endParaRPr lang="hr-HR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endParaRPr lang="hr-HR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173019"/>
            <a:ext cx="4038597" cy="37566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House of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Roses</a:t>
            </a:r>
            <a:endParaRPr lang="hr-HR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00500" y="3571875"/>
            <a:ext cx="4681538" cy="2786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	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endParaRPr lang="hr-HR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25" name="Picture 10" descr="https://scontent-mxp1-1.xx.fbcdn.net/hphotos-xfp1/v/t1.0-9/12963817_10207411458856980_2272840044193063186_n.jpg?oh=7410cf42453b27a39d8db5a2a4f2fe29&amp;oe=57776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1" y="875839"/>
            <a:ext cx="3786183" cy="283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 descr="https://scontent-mxp1-1.xx.fbcdn.net/hphotos-xft1/v/t1.0-9/12592636_10207406554614377_7179520963874705377_n.jpg?oh=380ace9adc373587f2f2edd1c1245b2c&amp;oe=578810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1" y="4143380"/>
            <a:ext cx="3071833" cy="23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4" descr="https://scontent-mxp1-1.xx.fbcdn.net/hphotos-xfa1/v/t1.0-9/12321702_10207418143144083_4958048809414410600_n.jpg?oh=e1861b1b0da62ef77ac13c7a19b869fd&amp;oe=5780B34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0508" y="1250610"/>
            <a:ext cx="3020516" cy="277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E:\FOTO FONDAZIONE\casa delle rose lavo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3" y="3858347"/>
            <a:ext cx="3406477" cy="255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giardin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141288"/>
            <a:ext cx="2581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4357718" cy="1143000"/>
          </a:xfrm>
        </p:spPr>
        <p:txBody>
          <a:bodyPr/>
          <a:lstStyle/>
          <a:p>
            <a:r>
              <a:rPr lang="it-IT" dirty="0" smtClean="0"/>
              <a:t>Family and </a:t>
            </a:r>
            <a:r>
              <a:rPr lang="it-IT" dirty="0" err="1" smtClean="0"/>
              <a:t>Marriage</a:t>
            </a:r>
            <a:r>
              <a:rPr lang="it-IT" dirty="0" smtClean="0"/>
              <a:t> </a:t>
            </a:r>
            <a:r>
              <a:rPr lang="it-IT" dirty="0" err="1" smtClean="0"/>
              <a:t>Consulting</a:t>
            </a:r>
            <a:endParaRPr lang="it-IT" dirty="0"/>
          </a:p>
        </p:txBody>
      </p:sp>
      <p:pic>
        <p:nvPicPr>
          <p:cNvPr id="5" name="Picture 3" descr="logogiardi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41288"/>
            <a:ext cx="2581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94" y="1820753"/>
            <a:ext cx="4742411" cy="23940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Educational </a:t>
            </a:r>
            <a:r>
              <a:rPr lang="it-IT" dirty="0" err="1" smtClean="0"/>
              <a:t>Division</a:t>
            </a:r>
            <a:r>
              <a:rPr lang="it-IT" dirty="0" smtClean="0"/>
              <a:t> - </a:t>
            </a:r>
            <a:r>
              <a:rPr lang="it-IT" dirty="0" err="1" smtClean="0"/>
              <a:t>CISPeF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36" y="1643050"/>
            <a:ext cx="4006928" cy="18288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63" y="2060848"/>
            <a:ext cx="7467600" cy="4071938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hr-HR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it-IT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deeply</a:t>
            </a:r>
            <a:r>
              <a:rPr lang="it-IT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thank</a:t>
            </a:r>
            <a:r>
              <a:rPr lang="it-IT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it-IT" sz="3600" b="1" i="1" dirty="0" smtClean="0">
                <a:solidFill>
                  <a:schemeClr val="accent1">
                    <a:lumMod val="75000"/>
                  </a:schemeClr>
                </a:solidFill>
              </a:rPr>
              <a:t> for Your </a:t>
            </a:r>
            <a:r>
              <a:rPr lang="it-IT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sensibility</a:t>
            </a:r>
            <a:r>
              <a:rPr lang="it-IT" sz="3600" b="1" i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generosity</a:t>
            </a:r>
            <a:r>
              <a:rPr lang="it-IT" sz="3600" b="1" i="1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helping</a:t>
            </a:r>
            <a:r>
              <a:rPr lang="it-IT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us</a:t>
            </a:r>
            <a:r>
              <a:rPr lang="it-IT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promote</a:t>
            </a:r>
            <a:r>
              <a:rPr lang="it-IT" sz="3600" b="1" i="1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project</a:t>
            </a:r>
            <a:r>
              <a:rPr lang="it-IT" sz="3600" b="1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informing</a:t>
            </a:r>
            <a:r>
              <a:rPr lang="it-IT" sz="3600" b="1" i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approaching</a:t>
            </a:r>
            <a:r>
              <a:rPr lang="it-IT" sz="3600" b="1" i="1" dirty="0" smtClean="0">
                <a:solidFill>
                  <a:schemeClr val="accent1">
                    <a:lumMod val="75000"/>
                  </a:schemeClr>
                </a:solidFill>
              </a:rPr>
              <a:t> new </a:t>
            </a:r>
            <a:r>
              <a:rPr lang="it-IT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Donors</a:t>
            </a:r>
            <a:r>
              <a:rPr lang="it-IT" sz="3600" b="1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thus</a:t>
            </a:r>
            <a:r>
              <a:rPr lang="it-IT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contributing</a:t>
            </a:r>
            <a:r>
              <a:rPr lang="it-IT" sz="3600" b="1" i="1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it-IT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realize</a:t>
            </a:r>
            <a:r>
              <a:rPr lang="it-IT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it-IT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projects</a:t>
            </a:r>
            <a:r>
              <a:rPr lang="it-IT" sz="3600" b="1" i="1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favour</a:t>
            </a:r>
            <a:r>
              <a:rPr lang="it-IT" sz="3600" b="1" i="1" dirty="0" smtClean="0">
                <a:solidFill>
                  <a:schemeClr val="accent1">
                    <a:lumMod val="75000"/>
                  </a:schemeClr>
                </a:solidFill>
              </a:rPr>
              <a:t> of the Blu </a:t>
            </a:r>
            <a:r>
              <a:rPr lang="it-IT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Roses</a:t>
            </a:r>
            <a:r>
              <a:rPr lang="it-IT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everywhere</a:t>
            </a:r>
            <a:r>
              <a:rPr lang="it-IT" sz="3600" b="1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it-IT" sz="36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748" name="Picture 3" descr="logogiardi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14313"/>
            <a:ext cx="383540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7467600" cy="684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The “Blu </a:t>
            </a:r>
            <a:r>
              <a:rPr lang="it-IT" sz="3600" b="1" dirty="0" err="1" smtClean="0">
                <a:solidFill>
                  <a:schemeClr val="accent1">
                    <a:lumMod val="75000"/>
                  </a:schemeClr>
                </a:solidFill>
              </a:rPr>
              <a:t>Roses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hr-H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500" y="1268760"/>
            <a:ext cx="7500938" cy="2363713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The “Blu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Roses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”* in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name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are 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small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ones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poor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suffering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starving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ones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like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the Blu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Roses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they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are rare,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most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fragile and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they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demand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attention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respect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care,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affection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… Love, in a single word!</a:t>
            </a:r>
            <a:b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it-IT" sz="1400" b="1" dirty="0" err="1" smtClean="0">
                <a:solidFill>
                  <a:schemeClr val="accent1">
                    <a:lumMod val="75000"/>
                  </a:schemeClr>
                </a:solidFill>
              </a:rPr>
              <a:t>suggested</a:t>
            </a: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 err="1" smtClean="0">
                <a:solidFill>
                  <a:schemeClr val="accent1">
                    <a:lumMod val="75000"/>
                  </a:schemeClr>
                </a:solidFill>
              </a:rPr>
              <a:t>by</a:t>
            </a: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 the late </a:t>
            </a:r>
            <a:r>
              <a:rPr lang="it-IT" sz="1400" b="1" dirty="0" err="1" smtClean="0">
                <a:solidFill>
                  <a:schemeClr val="accent1">
                    <a:lumMod val="75000"/>
                  </a:schemeClr>
                </a:solidFill>
              </a:rPr>
              <a:t>Bishop</a:t>
            </a: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 Frosinone, Mons. Salvatore Boccaccio.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20" name="Picture 3" descr="logogiardi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41288"/>
            <a:ext cx="2581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E:\FOTO FONDAZIONE\11960071_10207516392338216_51074947944154159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71" y="3528740"/>
            <a:ext cx="4091905" cy="30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3963337" cy="684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 err="1" smtClean="0">
                <a:solidFill>
                  <a:schemeClr val="accent1">
                    <a:lumMod val="75000"/>
                  </a:schemeClr>
                </a:solidFill>
              </a:rPr>
              <a:t>History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 - 2</a:t>
            </a:r>
            <a:endParaRPr lang="hr-H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500" y="1628800"/>
            <a:ext cx="7429500" cy="1931665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Since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April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12, 2013, the Fondazione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recognized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also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Croatia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, and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listed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in the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Representative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Office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Foreign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Foundations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Its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commitment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promote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its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values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, educate and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train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Volunteers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. The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same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procedure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was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started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Bosnia-Herzegovina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hr-HR" sz="20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4" name="Picture 3" descr="logogiardi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41288"/>
            <a:ext cx="2581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upload.wikimedia.org/wikipedia/commons/thumb/1/1b/Flag_of_Croatia.svg/280px-Flag_of_Croat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692934" cy="184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b/bf/Flag_of_Bosnia_and_Herzegovina.svg/2000px-Flag_of_Bosnia_and_Herzegovin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00" y="4725144"/>
            <a:ext cx="3692935" cy="184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7467600" cy="684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err="1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it-IT" sz="3600" b="1" dirty="0" err="1" smtClean="0">
                <a:solidFill>
                  <a:schemeClr val="accent1">
                    <a:lumMod val="75000"/>
                  </a:schemeClr>
                </a:solidFill>
              </a:rPr>
              <a:t>ission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 / 1</a:t>
            </a:r>
            <a:endParaRPr lang="hr-HR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63" y="1214422"/>
            <a:ext cx="7467600" cy="1930536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The Fondazione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acknowledges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the human and spiritual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value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those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who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live a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condition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pain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committing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itself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to serve and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support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the small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ones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those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who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vulnerable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helpless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1268" name="Picture 3" descr="logogiardi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41288"/>
            <a:ext cx="2581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s://www.webeconomia.it/wp-content/uploads/2015/01/disagio-soci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43502"/>
            <a:ext cx="2500330" cy="1157068"/>
          </a:xfrm>
          <a:prstGeom prst="rect">
            <a:avLst/>
          </a:prstGeom>
          <a:noFill/>
        </p:spPr>
      </p:pic>
      <p:pic>
        <p:nvPicPr>
          <p:cNvPr id="21508" name="Picture 4" descr="http://www.uniat.it/wp-content/uploads/2015/10/LMM_l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286124"/>
            <a:ext cx="2419458" cy="3143272"/>
          </a:xfrm>
          <a:prstGeom prst="rect">
            <a:avLst/>
          </a:prstGeom>
          <a:noFill/>
        </p:spPr>
      </p:pic>
      <p:pic>
        <p:nvPicPr>
          <p:cNvPr id="21510" name="Picture 6" descr="http://www.ilgiornaleditalia.org/resizer/450/350/true/zcVYnplgPUwGZRiaJpUEeHBcw/dWmvvBJwQife+62Uw=--poverta_bambin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643446"/>
            <a:ext cx="2286016" cy="1778013"/>
          </a:xfrm>
          <a:prstGeom prst="rect">
            <a:avLst/>
          </a:prstGeom>
          <a:noFill/>
        </p:spPr>
      </p:pic>
      <p:pic>
        <p:nvPicPr>
          <p:cNvPr id="21512" name="Picture 8" descr="http://galleria.castedduonline.it/medias/18/uid_14d235c8a26.640.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071942"/>
            <a:ext cx="2857520" cy="1710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7467600" cy="684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accent1">
                    <a:lumMod val="75000"/>
                  </a:schemeClr>
                </a:solidFill>
              </a:rPr>
              <a:t>Mission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 / </a:t>
            </a:r>
            <a:r>
              <a:rPr lang="it-IT" sz="3600" b="1" dirty="0" err="1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hr-H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63" y="1196752"/>
            <a:ext cx="7240289" cy="1656184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Servicing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Sharing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Sheltering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Hospitality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Gratuity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, Liberty, Integration and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Solidarity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are the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pillars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of the Fondazione’s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Mission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Its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commitment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in the social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environment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support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minors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those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who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are in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need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hr-HR" sz="20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2" name="Picture 3" descr="logogiardi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41288"/>
            <a:ext cx="2581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E:\FOTO FONDAZIONE\1501804_677474292338171_446022585941270536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FOTO FONDAZIONE\il giardino delle rose blu (9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3429000"/>
            <a:ext cx="432048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7467600" cy="6842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The Organization</a:t>
            </a:r>
            <a:endParaRPr lang="hr-HR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88" y="1571612"/>
            <a:ext cx="7786688" cy="714380"/>
          </a:xfrm>
        </p:spPr>
        <p:txBody>
          <a:bodyPr>
            <a:normAutofit fontScale="25000" lnSpcReduction="20000"/>
          </a:bodyPr>
          <a:lstStyle/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it-IT" sz="8000" b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it-IT" sz="8000" b="1" dirty="0" err="1" smtClean="0">
                <a:solidFill>
                  <a:schemeClr val="accent1">
                    <a:lumMod val="75000"/>
                  </a:schemeClr>
                </a:solidFill>
              </a:rPr>
              <a:t>main</a:t>
            </a:r>
            <a:r>
              <a:rPr lang="it-IT" sz="8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8000" b="1" dirty="0" err="1" smtClean="0">
                <a:solidFill>
                  <a:schemeClr val="accent1">
                    <a:lumMod val="75000"/>
                  </a:schemeClr>
                </a:solidFill>
              </a:rPr>
              <a:t>operating</a:t>
            </a:r>
            <a:r>
              <a:rPr lang="it-IT" sz="8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8000" b="1" dirty="0" err="1" smtClean="0">
                <a:solidFill>
                  <a:schemeClr val="accent1">
                    <a:lumMod val="75000"/>
                  </a:schemeClr>
                </a:solidFill>
              </a:rPr>
              <a:t>Tasks</a:t>
            </a:r>
            <a:r>
              <a:rPr lang="it-IT" sz="8000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8000" b="1" dirty="0" err="1" smtClean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r>
              <a:rPr lang="it-IT" sz="8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8000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sz="8000" b="1" dirty="0" smtClean="0">
                <a:solidFill>
                  <a:schemeClr val="accent1">
                    <a:lumMod val="75000"/>
                  </a:schemeClr>
                </a:solidFill>
              </a:rPr>
              <a:t> the Fondazione are </a:t>
            </a:r>
            <a:r>
              <a:rPr lang="it-IT" sz="8000" b="1" dirty="0" err="1" smtClean="0">
                <a:solidFill>
                  <a:schemeClr val="accent1">
                    <a:lumMod val="75000"/>
                  </a:schemeClr>
                </a:solidFill>
              </a:rPr>
              <a:t>very</a:t>
            </a:r>
            <a:r>
              <a:rPr lang="it-IT" sz="8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8000" b="1" dirty="0" err="1" smtClean="0">
                <a:solidFill>
                  <a:schemeClr val="accent1">
                    <a:lumMod val="75000"/>
                  </a:schemeClr>
                </a:solidFill>
              </a:rPr>
              <a:t>ambitious</a:t>
            </a:r>
            <a:r>
              <a:rPr lang="it-IT" sz="8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8000" b="1" dirty="0" err="1" smtClean="0">
                <a:solidFill>
                  <a:schemeClr val="accent1">
                    <a:lumMod val="75000"/>
                  </a:schemeClr>
                </a:solidFill>
              </a:rPr>
              <a:t>divided</a:t>
            </a:r>
            <a:r>
              <a:rPr lang="it-IT" sz="8000" b="1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sz="8000" b="1" dirty="0" err="1" smtClean="0">
                <a:solidFill>
                  <a:schemeClr val="accent1">
                    <a:lumMod val="75000"/>
                  </a:schemeClr>
                </a:solidFill>
              </a:rPr>
              <a:t>four</a:t>
            </a:r>
            <a:r>
              <a:rPr lang="it-IT" sz="8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8000" b="1" dirty="0" err="1" smtClean="0">
                <a:solidFill>
                  <a:schemeClr val="accent1">
                    <a:lumMod val="75000"/>
                  </a:schemeClr>
                </a:solidFill>
              </a:rPr>
              <a:t>Areas</a:t>
            </a:r>
            <a:r>
              <a:rPr lang="it-IT" sz="80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endParaRPr lang="it-IT" sz="8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endParaRPr lang="it-IT" sz="8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endParaRPr lang="it-IT" sz="8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it-IT" sz="8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hr-HR" sz="8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6" name="Picture 3" descr="logogiardi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41288"/>
            <a:ext cx="2581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C:\Users\Utente\Desktop\quadrato Ar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285992"/>
            <a:ext cx="428628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5756"/>
            <a:ext cx="5224065" cy="6842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rgbClr val="FF0000"/>
                </a:solidFill>
              </a:rPr>
              <a:t>1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. International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development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Area</a:t>
            </a:r>
            <a:endParaRPr lang="hr-HR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7686675" cy="2077401"/>
          </a:xfrm>
        </p:spPr>
        <p:txBody>
          <a:bodyPr>
            <a:normAutofit fontScale="92500"/>
          </a:bodyPr>
          <a:lstStyle/>
          <a:p>
            <a:pPr marL="457200" indent="-457200" algn="just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The 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volunteers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Area look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mainly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after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the promotion of the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Voluntaristic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commitments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abroad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through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their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own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experience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and Training. The promotion of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founding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values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tends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approaching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new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Volunteers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emerging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Countries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like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Croatia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Bosnia-Herzegovina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where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all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began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in 1993.</a:t>
            </a:r>
            <a:endParaRPr lang="hr-HR" sz="20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40" name="Picture 3" descr="logogiardi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41288"/>
            <a:ext cx="2581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E:\FOTO FONDAZIONE\FullSizeRender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7344816" cy="293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7467600" cy="6842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rgbClr val="FF0000"/>
                </a:solidFill>
              </a:rPr>
              <a:t>2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Cooperation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Solidarity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Area</a:t>
            </a:r>
            <a:endParaRPr lang="hr-HR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4" name="Picture 3" descr="logogiardi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41288"/>
            <a:ext cx="2581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500034" y="1340768"/>
            <a:ext cx="76438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promoted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in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this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Area are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aimed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at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helping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people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who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live in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conditions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of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need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discomfort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poverty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and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sickness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It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a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core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Area.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It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deals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with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the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basic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values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of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the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Mission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and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its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karisma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through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Voluntary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experience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enhancing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the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humanitarian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aspects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to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face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conditions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of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discomfort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and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poverty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 The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initiatives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are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realized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in connection with the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other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Operating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Areas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in the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originating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Countries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or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abroad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  <a:endParaRPr lang="hr-HR" i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2290" name="Picture 2" descr="E:\FOTO FONDAZIONE\IMG_20140424_173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82" y="3722092"/>
            <a:ext cx="1995686" cy="26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:\FOTO FONDAZIONE\IMG_8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15" y="3501008"/>
            <a:ext cx="4327562" cy="288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2991</TotalTime>
  <Words>1102</Words>
  <Application>Microsoft Office PowerPoint</Application>
  <PresentationFormat>Presentazione su schermo (4:3)</PresentationFormat>
  <Paragraphs>55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Oriel</vt:lpstr>
      <vt:lpstr>Presentazione standard di PowerPoint</vt:lpstr>
      <vt:lpstr>History</vt:lpstr>
      <vt:lpstr>The “Blu Roses”</vt:lpstr>
      <vt:lpstr>History - 2</vt:lpstr>
      <vt:lpstr>Mission / 1</vt:lpstr>
      <vt:lpstr>Mission / 2</vt:lpstr>
      <vt:lpstr>The Organization</vt:lpstr>
      <vt:lpstr>1. International development Area</vt:lpstr>
      <vt:lpstr>2. Cooperation and Solidarity Area</vt:lpstr>
      <vt:lpstr>3. Promotion and Training Area</vt:lpstr>
      <vt:lpstr>4. Culture and Spirituality Area</vt:lpstr>
      <vt:lpstr>The Projects</vt:lpstr>
      <vt:lpstr>Permanent Camp </vt:lpstr>
      <vt:lpstr>Summer Camp – Tendopoli - 1</vt:lpstr>
      <vt:lpstr>Summer Camp – Tendopoli - 2</vt:lpstr>
      <vt:lpstr>The Bridge of Smiles</vt:lpstr>
      <vt:lpstr>A.M.I. - Medical care in Italy</vt:lpstr>
      <vt:lpstr>Let’s Feed the Solidarity</vt:lpstr>
      <vt:lpstr>House of Roses / 1</vt:lpstr>
      <vt:lpstr>House of Roses / 2</vt:lpstr>
      <vt:lpstr>House of Roses: the project</vt:lpstr>
      <vt:lpstr>The Rose Petals</vt:lpstr>
      <vt:lpstr>House of Roses</vt:lpstr>
      <vt:lpstr>Family and Marriage Consulting</vt:lpstr>
      <vt:lpstr>Educational Division - CISPeF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Međunarodna Zaklada Vrta Plavih Ruža O.N.L.U.S. 10298 Bistra, Bolnička 21 (HR) OIB 92964545862 vrtplavihruza.hr@gmail.com</dc:title>
  <dc:creator>Edukacija</dc:creator>
  <cp:lastModifiedBy>Cispef1</cp:lastModifiedBy>
  <cp:revision>240</cp:revision>
  <dcterms:created xsi:type="dcterms:W3CDTF">2016-04-05T14:44:57Z</dcterms:created>
  <dcterms:modified xsi:type="dcterms:W3CDTF">2016-06-16T21:54:36Z</dcterms:modified>
</cp:coreProperties>
</file>